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56"/>
  </p:notesMasterIdLst>
  <p:handoutMasterIdLst>
    <p:handoutMasterId r:id="rId57"/>
  </p:handoutMasterIdLst>
  <p:sldIdLst>
    <p:sldId id="281" r:id="rId6"/>
    <p:sldId id="557" r:id="rId7"/>
    <p:sldId id="421" r:id="rId8"/>
    <p:sldId id="528" r:id="rId9"/>
    <p:sldId id="544" r:id="rId10"/>
    <p:sldId id="541" r:id="rId11"/>
    <p:sldId id="546" r:id="rId12"/>
    <p:sldId id="461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435" r:id="rId21"/>
    <p:sldId id="434" r:id="rId22"/>
    <p:sldId id="407" r:id="rId23"/>
    <p:sldId id="408" r:id="rId24"/>
    <p:sldId id="488" r:id="rId25"/>
    <p:sldId id="489" r:id="rId26"/>
    <p:sldId id="501" r:id="rId27"/>
    <p:sldId id="547" r:id="rId28"/>
    <p:sldId id="556" r:id="rId29"/>
    <p:sldId id="507" r:id="rId30"/>
    <p:sldId id="519" r:id="rId31"/>
    <p:sldId id="520" r:id="rId32"/>
    <p:sldId id="521" r:id="rId33"/>
    <p:sldId id="524" r:id="rId34"/>
    <p:sldId id="522" r:id="rId35"/>
    <p:sldId id="525" r:id="rId36"/>
    <p:sldId id="513" r:id="rId37"/>
    <p:sldId id="517" r:id="rId38"/>
    <p:sldId id="558" r:id="rId39"/>
    <p:sldId id="516" r:id="rId40"/>
    <p:sldId id="514" r:id="rId41"/>
    <p:sldId id="515" r:id="rId42"/>
    <p:sldId id="509" r:id="rId43"/>
    <p:sldId id="533" r:id="rId44"/>
    <p:sldId id="542" r:id="rId45"/>
    <p:sldId id="543" r:id="rId46"/>
    <p:sldId id="545" r:id="rId47"/>
    <p:sldId id="563" r:id="rId48"/>
    <p:sldId id="566" r:id="rId49"/>
    <p:sldId id="560" r:id="rId50"/>
    <p:sldId id="562" r:id="rId51"/>
    <p:sldId id="561" r:id="rId52"/>
    <p:sldId id="564" r:id="rId53"/>
    <p:sldId id="565" r:id="rId54"/>
    <p:sldId id="298" r:id="rId5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11C"/>
    <a:srgbClr val="387FE8"/>
    <a:srgbClr val="7F8781"/>
    <a:srgbClr val="FFE699"/>
    <a:srgbClr val="F7F705"/>
    <a:srgbClr val="000000"/>
    <a:srgbClr val="DE411B"/>
    <a:srgbClr val="843C0C"/>
    <a:srgbClr val="DC5D2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868" autoAdjust="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10/05/2019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10/05/2019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8" r:id="rId2"/>
    <p:sldLayoutId id="2147483715" r:id="rId3"/>
    <p:sldLayoutId id="2147483716" r:id="rId4"/>
    <p:sldLayoutId id="2147483717" r:id="rId5"/>
    <p:sldLayoutId id="2147483683" r:id="rId6"/>
    <p:sldLayoutId id="2147483719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686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pect_weave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 declarative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DE411B"/>
                </a:solidFill>
              </a:rPr>
              <a:t>transaction management pitfalls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may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12192001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7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063"/>
            <a:ext cx="12192001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7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8"/>
            <a:ext cx="12192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13"/>
            <a:ext cx="12192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6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738"/>
            <a:ext cx="12192001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27" y="519174"/>
            <a:ext cx="6021147" cy="58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76250"/>
            <a:ext cx="4762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Weaving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35" y="1395424"/>
            <a:ext cx="4563971" cy="4216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4835" y="563664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https://en.wikipedia.org/wiki/Aspect_weaver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Weaving types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338263"/>
            <a:ext cx="67627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520" y="0"/>
            <a:ext cx="8460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weaving does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7" y="2137069"/>
            <a:ext cx="10193026" cy="2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weaving does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90" y="278126"/>
            <a:ext cx="9642021" cy="63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weaving does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90" y="278126"/>
            <a:ext cx="9642021" cy="6301749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5400000">
            <a:off x="4982289" y="4501278"/>
            <a:ext cx="484632" cy="591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36910" y="4594748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DF411C"/>
                </a:solidFill>
                <a:latin typeface="+mj-lt"/>
              </a:rPr>
              <a:t>Original method body</a:t>
            </a:r>
            <a:endParaRPr lang="en-US" dirty="0">
              <a:solidFill>
                <a:srgbClr val="DF411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008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83" y="477883"/>
            <a:ext cx="5902234" cy="590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6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06" y="435549"/>
            <a:ext cx="6194189" cy="59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043" y="3939195"/>
            <a:ext cx="22764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043" y="3939195"/>
            <a:ext cx="227647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1" y="3929026"/>
            <a:ext cx="4981575" cy="295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1" y="3929670"/>
            <a:ext cx="4981575" cy="295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043" y="3938551"/>
            <a:ext cx="22764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43752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based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043" y="3939195"/>
            <a:ext cx="227647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1" y="3929670"/>
            <a:ext cx="4981575" cy="295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752" y="3939195"/>
            <a:ext cx="22764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2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43752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based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299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Class based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" y="3929670"/>
            <a:ext cx="4981575" cy="295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52" y="3939195"/>
            <a:ext cx="227647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transactions?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43752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based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299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Class based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" y="3929670"/>
            <a:ext cx="4981575" cy="295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52" y="3939195"/>
            <a:ext cx="2276475" cy="285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6299" y="4850320"/>
            <a:ext cx="33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Silently ignores final methods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types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43752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based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6299" y="4510295"/>
            <a:ext cx="2699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Class based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6298" y="5235059"/>
            <a:ext cx="33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Default since Spring Boot 2.0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576387"/>
            <a:ext cx="4429125" cy="3705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1" y="3929670"/>
            <a:ext cx="4981575" cy="29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752" y="3939195"/>
            <a:ext cx="2276475" cy="285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76299" y="4850320"/>
            <a:ext cx="33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Silently ignores final methods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54" y="968828"/>
            <a:ext cx="8315893" cy="492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spring use JDK dynamic proxies if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spring use JDK dynamic proxies if possible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359563"/>
            <a:ext cx="5715000" cy="342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2445" y="2346347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8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spring use JDK dynamic proxies if possible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359563"/>
            <a:ext cx="57150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3044454"/>
            <a:ext cx="5153025" cy="28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2445" y="2346347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2649" y="3002663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spring use JDK dynamic proxies if possible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359563"/>
            <a:ext cx="57150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3044454"/>
            <a:ext cx="515302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9" y="3657966"/>
            <a:ext cx="3771900" cy="285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2445" y="2346347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2649" y="3002663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2649" y="3616175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spring use JDK dynamic proxies if possible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359563"/>
            <a:ext cx="57150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3044454"/>
            <a:ext cx="515302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9" y="3657966"/>
            <a:ext cx="3771900" cy="285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3203667" y="4254060"/>
            <a:ext cx="74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can’t be done. Spring doesn’t support JDK dynamic proxies anymore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72445" y="2346347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2649" y="3002663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2649" y="3616175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2445" y="4254060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spring use JDK dynamic proxies if possible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9" y="2359563"/>
            <a:ext cx="5715000" cy="342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499" y="3044454"/>
            <a:ext cx="5153025" cy="28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99" y="3657966"/>
            <a:ext cx="3771900" cy="285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3203667" y="4254060"/>
            <a:ext cx="74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can’t be done. Spring doesn’t support JDK dynamic proxies anymore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72445" y="2346347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62649" y="3002663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2649" y="3616175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2445" y="4254060"/>
            <a:ext cx="5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218" y="3524400"/>
            <a:ext cx="561431" cy="55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25" y="906643"/>
            <a:ext cx="10076150" cy="50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4" b="44635"/>
          <a:stretch/>
        </p:blipFill>
        <p:spPr>
          <a:xfrm>
            <a:off x="2880428" y="1021817"/>
            <a:ext cx="6431144" cy="481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#4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model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2257425"/>
            <a:ext cx="92011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9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 smtClean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ro-MD" dirty="0" smtClean="0"/>
              <a:t>The most common pitfall is </a:t>
            </a:r>
            <a:r>
              <a:rPr lang="en-US" dirty="0" smtClean="0"/>
              <a:t>“</a:t>
            </a:r>
            <a:r>
              <a:rPr lang="ro-MD" dirty="0"/>
              <a:t>the </a:t>
            </a:r>
            <a:r>
              <a:rPr lang="en-US" dirty="0" smtClean="0"/>
              <a:t>self-call problem”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 smtClean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ro-MD" dirty="0" smtClean="0"/>
              <a:t>The most common pitfall is </a:t>
            </a:r>
            <a:r>
              <a:rPr lang="en-US" dirty="0" smtClean="0"/>
              <a:t>“</a:t>
            </a:r>
            <a:r>
              <a:rPr lang="ro-MD" dirty="0"/>
              <a:t>the </a:t>
            </a:r>
            <a:r>
              <a:rPr lang="en-US" dirty="0" smtClean="0"/>
              <a:t>self-call problem”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It can be solved 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8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 smtClean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ro-MD" dirty="0" smtClean="0"/>
              <a:t>The most common pitfall is </a:t>
            </a:r>
            <a:r>
              <a:rPr lang="en-US" dirty="0" smtClean="0"/>
              <a:t>“</a:t>
            </a:r>
            <a:r>
              <a:rPr lang="ro-MD" dirty="0"/>
              <a:t>the </a:t>
            </a:r>
            <a:r>
              <a:rPr lang="en-US" dirty="0" smtClean="0"/>
              <a:t>self-call problem”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22"/>
          </p:nvPr>
        </p:nvSpPr>
        <p:spPr>
          <a:xfrm>
            <a:off x="3927054" y="3324407"/>
            <a:ext cx="5355772" cy="1201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Proxy self-injection (ugly but works)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It can be solved 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 smtClean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ro-MD" dirty="0" smtClean="0"/>
              <a:t>The most common pitfall is </a:t>
            </a:r>
            <a:r>
              <a:rPr lang="en-US" dirty="0" smtClean="0"/>
              <a:t>“</a:t>
            </a:r>
            <a:r>
              <a:rPr lang="ro-MD" dirty="0"/>
              <a:t>the </a:t>
            </a:r>
            <a:r>
              <a:rPr lang="en-US" dirty="0" smtClean="0"/>
              <a:t>self-call problem”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22"/>
          </p:nvPr>
        </p:nvSpPr>
        <p:spPr>
          <a:xfrm>
            <a:off x="3927054" y="3324407"/>
            <a:ext cx="5355772" cy="1201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Proxy self-injection (ugly but works)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Weaving (bulletproof but overkill)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It can be solved 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3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 smtClean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ro-MD" dirty="0" smtClean="0"/>
              <a:t>The most common pitfall is </a:t>
            </a:r>
            <a:r>
              <a:rPr lang="en-US" dirty="0" smtClean="0"/>
              <a:t>“</a:t>
            </a:r>
            <a:r>
              <a:rPr lang="ro-MD" dirty="0"/>
              <a:t>the </a:t>
            </a:r>
            <a:r>
              <a:rPr lang="en-US" dirty="0" smtClean="0"/>
              <a:t>self-call problem”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22"/>
          </p:nvPr>
        </p:nvSpPr>
        <p:spPr>
          <a:xfrm>
            <a:off x="3927054" y="3324407"/>
            <a:ext cx="5355772" cy="1201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Proxy self-injection (ugly but works)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Weaving (bulletproof but overkill)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smtClean="0"/>
              <a:t>Code restructuring (usually the best choice)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It can be solved 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21" y="385218"/>
            <a:ext cx="8799559" cy="60875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119154" y="5225143"/>
            <a:ext cx="487680" cy="235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 smtClean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/>
          <a:lstStyle/>
          <a:p>
            <a:pPr algn="l"/>
            <a:r>
              <a:rPr lang="en-US" dirty="0" smtClean="0"/>
              <a:t>Use                                                                      instead of           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If the event was fired from a transaction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169" y="1880705"/>
            <a:ext cx="2514600" cy="36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75" y="1866607"/>
            <a:ext cx="46958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7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Andrei R</a:t>
            </a:r>
            <a:r>
              <a:rPr lang="ro-MD" dirty="0" smtClean="0"/>
              <a:t>oșca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>
          <a:xfrm>
            <a:off x="5608351" y="4250628"/>
            <a:ext cx="5020417" cy="290153"/>
          </a:xfrm>
        </p:spPr>
        <p:txBody>
          <a:bodyPr/>
          <a:lstStyle/>
          <a:p>
            <a:r>
              <a:rPr lang="ro-MD" dirty="0" smtClean="0"/>
              <a:t>Andrei.Rosca@endava.com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ro-MD" dirty="0" smtClean="0"/>
              <a:t>Java developer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9" y="1417322"/>
            <a:ext cx="1206137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53" y="594410"/>
            <a:ext cx="8333695" cy="56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121920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27SRNQJM56W6-168782361-245526</_dlc_DocId>
    <_dlc_DocIdUrl xmlns="9a90466d-298e-42c6-9514-fada4205df45">
      <Url>https://endava.sharepoint.com/Group/SalesAndMarketing/_layouts/15/DocIdRedir.aspx?ID=27SRNQJM56W6-168782361-245526</Url>
      <Description>27SRNQJM56W6-168782361-245526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0448550b7e37b6b74dbea5aa944efc4e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d6a5b0649e054d0fcfc1cf207bcada43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B98264-E43B-4E88-82D0-DC7F2F97E53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72899ffe-c9be-4b57-81d3-c0709dcc2e4b"/>
    <ds:schemaRef ds:uri="http://schemas.microsoft.com/office/infopath/2007/PartnerControls"/>
    <ds:schemaRef ds:uri="http://purl.org/dc/elements/1.1/"/>
    <ds:schemaRef ds:uri="9a90466d-298e-42c6-9514-fada4205df45"/>
    <ds:schemaRef ds:uri="b00bdadb-5151-4b9a-bcb6-794e3648a446"/>
    <ds:schemaRef ds:uri="http://schemas.microsoft.com/sharepoint/v3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9AEE159F-4231-48FB-96A1-89A91DEBB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6904</TotalTime>
  <Words>352</Words>
  <Application>Microsoft Office PowerPoint</Application>
  <PresentationFormat>Widescreen</PresentationFormat>
  <Paragraphs>90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Spring declarative transaction management pitfalls</vt:lpstr>
      <vt:lpstr>PowerPoint Presentation</vt:lpstr>
      <vt:lpstr>Why use transactions?</vt:lpstr>
      <vt:lpstr>PowerPoint Presentation</vt:lpstr>
      <vt:lpstr>Live coding: #1</vt:lpstr>
      <vt:lpstr>What we have</vt:lpstr>
      <vt:lpstr>PowerPoint Presentation</vt:lpstr>
      <vt:lpstr>Live coding: #2</vt:lpstr>
      <vt:lpstr>Proxy-based transactions flow</vt:lpstr>
      <vt:lpstr>Proxy-based transactions flow</vt:lpstr>
      <vt:lpstr>Proxy-based transactions flow</vt:lpstr>
      <vt:lpstr>Proxy-based transactions flow</vt:lpstr>
      <vt:lpstr>Proxy-based transactions flow</vt:lpstr>
      <vt:lpstr>Proxy-based transactions flow</vt:lpstr>
      <vt:lpstr>Proxy-based transactions flow</vt:lpstr>
      <vt:lpstr>PowerPoint Presentation</vt:lpstr>
      <vt:lpstr>???</vt:lpstr>
      <vt:lpstr>Introduction to Weaving</vt:lpstr>
      <vt:lpstr>Weaving types</vt:lpstr>
      <vt:lpstr>What weaving does</vt:lpstr>
      <vt:lpstr>What weaving does</vt:lpstr>
      <vt:lpstr>What weaving does</vt:lpstr>
      <vt:lpstr>PowerPoint Presentation</vt:lpstr>
      <vt:lpstr>PowerPoint Presentation</vt:lpstr>
      <vt:lpstr>Proxy types</vt:lpstr>
      <vt:lpstr>Proxy types</vt:lpstr>
      <vt:lpstr>Proxy types</vt:lpstr>
      <vt:lpstr>Proxy types</vt:lpstr>
      <vt:lpstr>Proxy types</vt:lpstr>
      <vt:lpstr>Proxy types</vt:lpstr>
      <vt:lpstr>Proxy types</vt:lpstr>
      <vt:lpstr>PowerPoint Presentation</vt:lpstr>
      <vt:lpstr>Make spring use JDK dynamic proxies if possible</vt:lpstr>
      <vt:lpstr>Make spring use JDK dynamic proxies if possible</vt:lpstr>
      <vt:lpstr>Make spring use JDK dynamic proxies if possible</vt:lpstr>
      <vt:lpstr>Make spring use JDK dynamic proxies if possible</vt:lpstr>
      <vt:lpstr>Make spring use JDK dynamic proxies if possible</vt:lpstr>
      <vt:lpstr>Make spring use JDK dynamic proxies if possible</vt:lpstr>
      <vt:lpstr>Live coding: #3</vt:lpstr>
      <vt:lpstr>PowerPoint Presentation</vt:lpstr>
      <vt:lpstr>Live coding: #4</vt:lpstr>
      <vt:lpstr>Data model</vt:lpstr>
      <vt:lpstr>Recap</vt:lpstr>
      <vt:lpstr>Recap</vt:lpstr>
      <vt:lpstr>Recap</vt:lpstr>
      <vt:lpstr>Recap</vt:lpstr>
      <vt:lpstr>Recap</vt:lpstr>
      <vt:lpstr>PowerPoint Presentation</vt:lpstr>
      <vt:lpstr>Recap</vt:lpstr>
      <vt:lpstr>THANK YOU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Andrei Rosca</cp:lastModifiedBy>
  <cp:revision>363</cp:revision>
  <cp:lastPrinted>2015-07-09T12:46:33Z</cp:lastPrinted>
  <dcterms:created xsi:type="dcterms:W3CDTF">2017-02-27T09:06:14Z</dcterms:created>
  <dcterms:modified xsi:type="dcterms:W3CDTF">2019-05-10T20:20:49Z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4dfd9014-66a1-4a30-989e-23d49bf0960f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